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61" r:id="rId2"/>
    <p:sldId id="2121" r:id="rId3"/>
    <p:sldId id="2125" r:id="rId4"/>
    <p:sldId id="2126" r:id="rId5"/>
    <p:sldId id="2142" r:id="rId6"/>
    <p:sldId id="2141" r:id="rId7"/>
    <p:sldId id="2128" r:id="rId8"/>
    <p:sldId id="2130" r:id="rId9"/>
    <p:sldId id="2131" r:id="rId10"/>
    <p:sldId id="2124" r:id="rId11"/>
    <p:sldId id="2143" r:id="rId12"/>
    <p:sldId id="2127" r:id="rId13"/>
    <p:sldId id="2140" r:id="rId14"/>
    <p:sldId id="2097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356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E1"/>
    <a:srgbClr val="FFBA00"/>
    <a:srgbClr val="0070C0"/>
    <a:srgbClr val="99BFF7"/>
    <a:srgbClr val="7030A0"/>
    <a:srgbClr val="FF0000"/>
    <a:srgbClr val="000000"/>
    <a:srgbClr val="F10F21"/>
    <a:srgbClr val="051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6259" autoAdjust="0"/>
  </p:normalViewPr>
  <p:slideViewPr>
    <p:cSldViewPr snapToGrid="0" snapToObjects="1">
      <p:cViewPr varScale="1">
        <p:scale>
          <a:sx n="55" d="100"/>
          <a:sy n="55" d="100"/>
        </p:scale>
        <p:origin x="1376" y="200"/>
      </p:cViewPr>
      <p:guideLst>
        <p:guide pos="15356"/>
        <p:guide orient="horz" pos="4320"/>
      </p:guideLst>
    </p:cSldViewPr>
  </p:slideViewPr>
  <p:outlineViewPr>
    <p:cViewPr>
      <p:scale>
        <a:sx n="33" d="100"/>
        <a:sy n="33" d="100"/>
      </p:scale>
      <p:origin x="0" y="7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E0A47-F48A-4ED4-B407-AB5D3754E757}" type="datetimeFigureOut">
              <a:rPr lang="fr-CH" smtClean="0"/>
              <a:t>17.11.25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6586-FACA-468C-B36B-F9E3FF0F48F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000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Chain rule: </a:t>
            </a:r>
            <a:r>
              <a:rPr lang="en-GB" b="0"/>
              <a:t>Théorème de dérivation des fonctions composées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3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2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527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42676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6468" y="3965388"/>
            <a:ext cx="4842680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2591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8409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4377650" cy="125945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437765" y="0"/>
            <a:ext cx="21939885" cy="151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2553418"/>
            <a:ext cx="21025723" cy="9800508"/>
          </a:xfrm>
        </p:spPr>
        <p:txBody>
          <a:bodyPr/>
          <a:lstStyle>
            <a:lvl4pPr marL="2742514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765" y="0"/>
            <a:ext cx="21939885" cy="1510672"/>
          </a:xfrm>
        </p:spPr>
        <p:txBody>
          <a:bodyPr lIns="360000">
            <a:normAutofit/>
          </a:bodyPr>
          <a:lstStyle>
            <a:lvl1pPr algn="l">
              <a:defRPr sz="7198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675963" cy="151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7" name="Rectangle 6"/>
          <p:cNvSpPr/>
          <p:nvPr userDrawn="1"/>
        </p:nvSpPr>
        <p:spPr>
          <a:xfrm>
            <a:off x="1408490" y="0"/>
            <a:ext cx="433381" cy="1510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373" y="13023617"/>
            <a:ext cx="2202116" cy="4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437765" y="0"/>
            <a:ext cx="21939885" cy="151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765" y="0"/>
            <a:ext cx="21939885" cy="1510672"/>
          </a:xfrm>
        </p:spPr>
        <p:txBody>
          <a:bodyPr lIns="360000">
            <a:normAutofit/>
          </a:bodyPr>
          <a:lstStyle>
            <a:lvl1pPr algn="l">
              <a:defRPr sz="7198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675963" cy="151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7" name="Rectangle 6"/>
          <p:cNvSpPr/>
          <p:nvPr userDrawn="1"/>
        </p:nvSpPr>
        <p:spPr>
          <a:xfrm>
            <a:off x="1408490" y="0"/>
            <a:ext cx="433381" cy="1510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373" y="13023617"/>
            <a:ext cx="2202116" cy="4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9"/>
          <a:stretch/>
        </p:blipFill>
        <p:spPr>
          <a:xfrm>
            <a:off x="0" y="11329782"/>
            <a:ext cx="24377650" cy="2219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FF2-DE06-4446-B0A5-008769AB7774}" type="datetimeFigureOut">
              <a:rPr lang="de-DE" smtClean="0"/>
              <a:t>17.11.25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DB85-2663-D94D-A3F9-6349B11688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60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9"/>
          <a:stretch/>
        </p:blipFill>
        <p:spPr>
          <a:xfrm>
            <a:off x="0" y="11496012"/>
            <a:ext cx="24377650" cy="2219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324" y="4260853"/>
            <a:ext cx="20721003" cy="294005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FF2-DE06-4446-B0A5-008769AB7774}" type="datetimeFigureOut">
              <a:rPr lang="de-DE" smtClean="0"/>
              <a:t>17.11.25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DB85-2663-D94D-A3F9-6349B11688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67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8288" y="13410009"/>
            <a:ext cx="18141290" cy="246222"/>
          </a:xfrm>
          <a:prstGeom prst="rect">
            <a:avLst/>
          </a:prstGeom>
        </p:spPr>
        <p:txBody>
          <a:bodyPr/>
          <a:lstStyle/>
          <a:p>
            <a:r>
              <a:rPr lang="de-CH"/>
              <a:t>Corporate  |  October 2018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DF83-C31C-49B1-B9C7-3DEB36101D1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538" y="1398984"/>
            <a:ext cx="19086300" cy="48963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237577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261181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259456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4E153-9621-6443-8E5A-69CFD2711906}"/>
              </a:ext>
            </a:extLst>
          </p:cNvPr>
          <p:cNvSpPr/>
          <p:nvPr userDrawn="1"/>
        </p:nvSpPr>
        <p:spPr>
          <a:xfrm>
            <a:off x="-17253" y="12617699"/>
            <a:ext cx="24412155" cy="1107923"/>
          </a:xfrm>
          <a:prstGeom prst="rect">
            <a:avLst/>
          </a:prstGeom>
          <a:solidFill>
            <a:srgbClr val="051D41"/>
          </a:solidFill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  <a:endParaRPr lang="id-ID" sz="20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C265BE-1A51-3F45-B2CA-E9A4E1EFBDA7}"/>
              </a:ext>
            </a:extLst>
          </p:cNvPr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77B71-EE7E-CD47-8875-F3D01E4FD587}"/>
              </a:ext>
            </a:extLst>
          </p:cNvPr>
          <p:cNvSpPr txBox="1"/>
          <p:nvPr userDrawn="1"/>
        </p:nvSpPr>
        <p:spPr>
          <a:xfrm>
            <a:off x="23109564" y="661933"/>
            <a:ext cx="808407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2800" b="0" i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B35DF6-7131-8A45-BF56-6A26FEBA6F8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627" y="12739753"/>
            <a:ext cx="3190120" cy="863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5D4ACB-4355-7F48-9CEB-4B73A242DE2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62332"/>
            <a:ext cx="2352801" cy="10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7" r:id="rId2"/>
    <p:sldLayoutId id="2147483788" r:id="rId3"/>
    <p:sldLayoutId id="2147483748" r:id="rId4"/>
    <p:sldLayoutId id="2147483749" r:id="rId5"/>
    <p:sldLayoutId id="2147483657" r:id="rId6"/>
    <p:sldLayoutId id="2147483746" r:id="rId7"/>
    <p:sldLayoutId id="2147483752" r:id="rId8"/>
    <p:sldLayoutId id="2147483736" r:id="rId9"/>
    <p:sldLayoutId id="2147483768" r:id="rId10"/>
    <p:sldLayoutId id="2147483714" r:id="rId11"/>
    <p:sldLayoutId id="2147483709" r:id="rId12"/>
    <p:sldLayoutId id="2147483694" r:id="rId13"/>
    <p:sldLayoutId id="2147483722" r:id="rId14"/>
    <p:sldLayoutId id="2147483781" r:id="rId15"/>
    <p:sldLayoutId id="2147483770" r:id="rId16"/>
    <p:sldLayoutId id="2147483771" r:id="rId17"/>
    <p:sldLayoutId id="2147483787" r:id="rId18"/>
    <p:sldLayoutId id="2147483780" r:id="rId19"/>
    <p:sldLayoutId id="2147483786" r:id="rId20"/>
    <p:sldLayoutId id="2147483838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hyperlink" Target="https://muthu.co/linear-regression-using-gradient-descent-algorith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kamperi.github.io/machine%20learning/2019/07/28/gradient-descent.htm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1697B7-384A-8C47-922C-5D7C2E128F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24377650" cy="12625047"/>
          </a:xfrm>
          <a:prstGeom prst="rect">
            <a:avLst/>
          </a:prstGeom>
          <a:gradFill flip="none" rotWithShape="0">
            <a:gsLst>
              <a:gs pos="0">
                <a:srgbClr val="002452">
                  <a:alpha val="50000"/>
                </a:srgbClr>
              </a:gs>
              <a:gs pos="96000">
                <a:srgbClr val="002452">
                  <a:alpha val="76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22059" y="4895057"/>
            <a:ext cx="11333552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800" dirty="0">
                <a:solidFill>
                  <a:schemeClr val="bg1"/>
                </a:solidFill>
                <a:latin typeface="+mj-lt"/>
                <a:ea typeface="Lato Bold" charset="0"/>
                <a:cs typeface="Lato Bold" charset="0"/>
              </a:rPr>
              <a:t>Gradient descent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+mj-lt"/>
                <a:ea typeface="Lato Bold" charset="0"/>
                <a:cs typeface="Lato Bold" charset="0"/>
              </a:rPr>
              <a:t>Iterative optimization</a:t>
            </a:r>
            <a:endParaRPr lang="en-US" sz="14200" dirty="0">
              <a:solidFill>
                <a:schemeClr val="bg1">
                  <a:lumMod val="65000"/>
                </a:schemeClr>
              </a:solidFill>
              <a:latin typeface="+mj-lt"/>
              <a:ea typeface="Lato Bold" charset="0"/>
              <a:cs typeface="Lato Bold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2884" y="4192858"/>
            <a:ext cx="9235455" cy="4917688"/>
            <a:chOff x="1558925" y="4192858"/>
            <a:chExt cx="9235455" cy="49176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58925" y="9110546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BC0B6E-8315-AB22-71D0-47C35908AC4C}"/>
              </a:ext>
            </a:extLst>
          </p:cNvPr>
          <p:cNvSpPr txBox="1"/>
          <p:nvPr/>
        </p:nvSpPr>
        <p:spPr>
          <a:xfrm>
            <a:off x="11150952" y="11894217"/>
            <a:ext cx="1322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>
                <a:solidFill>
                  <a:srgbClr val="FFFF00"/>
                </a:solidFill>
              </a:rPr>
              <a:t>Main reference</a:t>
            </a:r>
            <a:r>
              <a:rPr lang="en-CH" sz="2800">
                <a:solidFill>
                  <a:schemeClr val="bg1"/>
                </a:solidFill>
              </a:rPr>
              <a:t>: J. Watt et al., “Machine Learning refined”, Cambridge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4733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01F480-4DD7-074E-8AC0-D1C83E1BCC88}"/>
              </a:ext>
            </a:extLst>
          </p:cNvPr>
          <p:cNvSpPr txBox="1"/>
          <p:nvPr/>
        </p:nvSpPr>
        <p:spPr>
          <a:xfrm>
            <a:off x="3134963" y="703677"/>
            <a:ext cx="1810774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Common cost functions and their gradient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FC2BF-84DB-AC4A-A91B-61517FAD77A5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DF88C8-8EBA-7025-27D8-3DAA873253E8}"/>
              </a:ext>
            </a:extLst>
          </p:cNvPr>
          <p:cNvGrpSpPr/>
          <p:nvPr/>
        </p:nvGrpSpPr>
        <p:grpSpPr>
          <a:xfrm>
            <a:off x="863600" y="2701852"/>
            <a:ext cx="17501848" cy="1755083"/>
            <a:chOff x="863600" y="2701852"/>
            <a:chExt cx="17501848" cy="17550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720ACD-6813-7910-2ACB-D4D05CFAE8ED}"/>
                </a:ext>
              </a:extLst>
            </p:cNvPr>
            <p:cNvSpPr txBox="1"/>
            <p:nvPr/>
          </p:nvSpPr>
          <p:spPr>
            <a:xfrm>
              <a:off x="863600" y="3090835"/>
              <a:ext cx="9033435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H" sz="5400" b="1"/>
                <a:t>Mean squared cost function:</a:t>
              </a:r>
              <a:endParaRPr lang="en-CH" sz="54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DE7E76-B3BD-3A84-51A9-67D63D174462}"/>
                </a:ext>
              </a:extLst>
            </p:cNvPr>
            <p:cNvGrpSpPr/>
            <p:nvPr/>
          </p:nvGrpSpPr>
          <p:grpSpPr>
            <a:xfrm>
              <a:off x="10492648" y="2701852"/>
              <a:ext cx="7872800" cy="1755083"/>
              <a:chOff x="9692540" y="3235837"/>
              <a:chExt cx="7872800" cy="175508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64DA983-BE21-557F-90B6-298744E9D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2540" y="3235837"/>
                <a:ext cx="7872800" cy="175508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13E5DC-3C67-41D3-9144-08DE460CDC02}"/>
                  </a:ext>
                </a:extLst>
              </p:cNvPr>
              <p:cNvSpPr txBox="1"/>
              <p:nvPr/>
            </p:nvSpPr>
            <p:spPr>
              <a:xfrm>
                <a:off x="12081248" y="4147893"/>
                <a:ext cx="489882" cy="754515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endParaRPr lang="en-CH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35DC33-71B4-5ED9-2D5E-81E808C77574}"/>
              </a:ext>
            </a:extLst>
          </p:cNvPr>
          <p:cNvGrpSpPr/>
          <p:nvPr/>
        </p:nvGrpSpPr>
        <p:grpSpPr>
          <a:xfrm>
            <a:off x="863600" y="6890588"/>
            <a:ext cx="16649368" cy="1755080"/>
            <a:chOff x="863600" y="6890588"/>
            <a:chExt cx="16649368" cy="17550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7C57A4-1D02-967E-3183-B6688CC9351D}"/>
                </a:ext>
              </a:extLst>
            </p:cNvPr>
            <p:cNvSpPr txBox="1"/>
            <p:nvPr/>
          </p:nvSpPr>
          <p:spPr>
            <a:xfrm>
              <a:off x="863600" y="7299336"/>
              <a:ext cx="9033435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H" sz="5400" b="1"/>
                <a:t>Mean absolute cost function:</a:t>
              </a:r>
              <a:endParaRPr lang="en-CH" sz="5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1FD64A-C7ED-B3B1-E447-676A3F5BE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2648" y="6890588"/>
              <a:ext cx="7020320" cy="175508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62ECA5-98EA-D68F-043D-22DDF6EC28D0}"/>
              </a:ext>
            </a:extLst>
          </p:cNvPr>
          <p:cNvGrpSpPr/>
          <p:nvPr/>
        </p:nvGrpSpPr>
        <p:grpSpPr>
          <a:xfrm>
            <a:off x="10492648" y="8860821"/>
            <a:ext cx="10547196" cy="3510161"/>
            <a:chOff x="10492648" y="8860821"/>
            <a:chExt cx="10547196" cy="35101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5AD16B-E3D6-E189-679C-2CF9740EC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4462" y="10615901"/>
              <a:ext cx="6335007" cy="17550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9E01B9-8057-DC19-8C92-41B8D88C7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92648" y="8860821"/>
              <a:ext cx="10547196" cy="17550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247EBE-2F2F-27A9-9C89-C1027F0A2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648" y="4675905"/>
            <a:ext cx="8558100" cy="1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34884-6856-9EB8-D501-9F774AD2C8DB}"/>
              </a:ext>
            </a:extLst>
          </p:cNvPr>
          <p:cNvSpPr txBox="1"/>
          <p:nvPr/>
        </p:nvSpPr>
        <p:spPr>
          <a:xfrm>
            <a:off x="3495172" y="703677"/>
            <a:ext cx="1738735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Standardizing / rescaling input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65ABD-CCB3-939D-627A-1DCD53E8A6E2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B7606-8871-FC51-D47D-07F9EA4B54E1}"/>
              </a:ext>
            </a:extLst>
          </p:cNvPr>
          <p:cNvSpPr txBox="1"/>
          <p:nvPr/>
        </p:nvSpPr>
        <p:spPr>
          <a:xfrm>
            <a:off x="883621" y="2856819"/>
            <a:ext cx="1932291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H" sz="4800"/>
              <a:t>Rescaling all (in)dependent variables help with convergence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/>
              <a:t>A common method is to scale the data to have 0 mean and unit variance</a:t>
            </a:r>
            <a:endParaRPr lang="en-CH" sz="480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H" sz="320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H" sz="4800"/>
              <a:t>So,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H" sz="480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H" sz="480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H" sz="4800" b="1"/>
              <a:t>Example:</a:t>
            </a:r>
          </a:p>
          <a:p>
            <a:pPr marL="1600017" lvl="1" indent="-685800">
              <a:buFont typeface="Arial" panose="020B0604020202020204" pitchFamily="34" charset="0"/>
              <a:buChar char="•"/>
            </a:pPr>
            <a:r>
              <a:rPr lang="en-CH" sz="4400"/>
              <a:t>Biking / heart disease</a:t>
            </a:r>
          </a:p>
          <a:p>
            <a:pPr marL="1600017" lvl="1" indent="-685800">
              <a:buFont typeface="Arial" panose="020B0604020202020204" pitchFamily="34" charset="0"/>
              <a:buChar char="•"/>
            </a:pPr>
            <a:r>
              <a:rPr lang="en-CH" sz="4400"/>
              <a:t>Mean squared cost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C00D5-33CA-9C03-9D59-BBA92202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23" y="4433202"/>
            <a:ext cx="3910859" cy="15720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D2D7E68-92E4-A83A-60B7-35925F6449DE}"/>
              </a:ext>
            </a:extLst>
          </p:cNvPr>
          <p:cNvGrpSpPr/>
          <p:nvPr/>
        </p:nvGrpSpPr>
        <p:grpSpPr>
          <a:xfrm>
            <a:off x="9658618" y="5030996"/>
            <a:ext cx="7372081" cy="7291033"/>
            <a:chOff x="8828626" y="4210128"/>
            <a:chExt cx="8202074" cy="81119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35C185-A652-8188-FA28-21C4F137F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8626" y="4803461"/>
              <a:ext cx="8202074" cy="75185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3B735F-DA2F-F7B6-E816-8C984717C768}"/>
                </a:ext>
              </a:extLst>
            </p:cNvPr>
            <p:cNvSpPr txBox="1"/>
            <p:nvPr/>
          </p:nvSpPr>
          <p:spPr>
            <a:xfrm>
              <a:off x="11643698" y="4210128"/>
              <a:ext cx="3679673" cy="513642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/>
                <a:t>w</a:t>
              </a:r>
              <a:r>
                <a:rPr lang="en-CH" sz="2400"/>
                <a:t>ithout standardization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64D99-DDC6-6201-1E43-2B5AEBAA0493}"/>
              </a:ext>
            </a:extLst>
          </p:cNvPr>
          <p:cNvGrpSpPr/>
          <p:nvPr/>
        </p:nvGrpSpPr>
        <p:grpSpPr>
          <a:xfrm>
            <a:off x="17487899" y="4988374"/>
            <a:ext cx="6667193" cy="7446190"/>
            <a:chOff x="17030700" y="4229195"/>
            <a:chExt cx="7346950" cy="820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00EBEA-78E2-710D-92C2-8A872248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30700" y="4803461"/>
              <a:ext cx="7346950" cy="76311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38A7A2-C981-ACFB-0EFB-791C805749A8}"/>
                </a:ext>
              </a:extLst>
            </p:cNvPr>
            <p:cNvSpPr txBox="1"/>
            <p:nvPr/>
          </p:nvSpPr>
          <p:spPr>
            <a:xfrm>
              <a:off x="19461106" y="4229195"/>
              <a:ext cx="3156978" cy="508734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/>
                <a:t>w</a:t>
              </a:r>
              <a:r>
                <a:rPr lang="en-CH" sz="2400"/>
                <a:t>ith standardization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6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3CA29-14FC-F03A-F351-E79C1AC5304C}"/>
              </a:ext>
            </a:extLst>
          </p:cNvPr>
          <p:cNvSpPr txBox="1"/>
          <p:nvPr/>
        </p:nvSpPr>
        <p:spPr>
          <a:xfrm>
            <a:off x="6488709" y="703677"/>
            <a:ext cx="11400264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Non-convex cost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E5E9AA-A5E7-8331-7CB9-D7DD252D9EEC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B25825-D9BD-FA96-6940-4A7C4208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21" y="5555815"/>
            <a:ext cx="16427806" cy="72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D16EF-5779-9151-1E3C-9248BACF7795}"/>
              </a:ext>
            </a:extLst>
          </p:cNvPr>
          <p:cNvSpPr txBox="1"/>
          <p:nvPr/>
        </p:nvSpPr>
        <p:spPr>
          <a:xfrm>
            <a:off x="1471518" y="2723792"/>
            <a:ext cx="214346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/>
              <a:t>In theory for the most general non-convex functions, in order to find the global minimum of a function using gradient descent one may need to run it several times with different initializations and/or steplengths</a:t>
            </a:r>
            <a:endParaRPr lang="en-CH" sz="4800"/>
          </a:p>
        </p:txBody>
      </p:sp>
    </p:spTree>
    <p:extLst>
      <p:ext uri="{BB962C8B-B14F-4D97-AF65-F5344CB8AC3E}">
        <p14:creationId xmlns:p14="http://schemas.microsoft.com/office/powerpoint/2010/main" val="24421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01F480-4DD7-074E-8AC0-D1C83E1BCC88}"/>
              </a:ext>
            </a:extLst>
          </p:cNvPr>
          <p:cNvSpPr txBox="1"/>
          <p:nvPr/>
        </p:nvSpPr>
        <p:spPr>
          <a:xfrm>
            <a:off x="8436292" y="361097"/>
            <a:ext cx="7505416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What did I learn?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FC2BF-84DB-AC4A-A91B-61517FAD77A5}"/>
              </a:ext>
            </a:extLst>
          </p:cNvPr>
          <p:cNvSpPr/>
          <p:nvPr/>
        </p:nvSpPr>
        <p:spPr>
          <a:xfrm>
            <a:off x="11412306" y="1796298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8B72E-BF71-8080-D911-7F7B622C1699}"/>
              </a:ext>
            </a:extLst>
          </p:cNvPr>
          <p:cNvSpPr txBox="1"/>
          <p:nvPr/>
        </p:nvSpPr>
        <p:spPr>
          <a:xfrm>
            <a:off x="1349947" y="3618660"/>
            <a:ext cx="2202104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b="1"/>
              <a:t>Gradient descent </a:t>
            </a:r>
            <a:r>
              <a:rPr lang="en-GB" sz="5400"/>
              <a:t>is an iterative optimization algorithm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/>
              <a:t>Used to </a:t>
            </a:r>
            <a:r>
              <a:rPr lang="en-GB" sz="5400" b="1"/>
              <a:t>approximate</a:t>
            </a:r>
            <a:r>
              <a:rPr lang="en-GB" sz="5400"/>
              <a:t> the local minima of a differentiable (cost)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/>
              <a:t>Single local minimum of a </a:t>
            </a:r>
            <a:r>
              <a:rPr lang="en-GB" sz="5400" b="1"/>
              <a:t>convex (cost) function</a:t>
            </a:r>
            <a:r>
              <a:rPr lang="en-GB" sz="5400"/>
              <a:t>; i.e., global minimum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/>
              <a:t>Two common </a:t>
            </a:r>
            <a:r>
              <a:rPr lang="en-GB" sz="5400" b="1"/>
              <a:t>convex</a:t>
            </a:r>
            <a:r>
              <a:rPr lang="en-GB" sz="5400"/>
              <a:t> cost functions: (mean) squared and (mean) absolute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/>
              <a:t>scikit-learn proposes </a:t>
            </a:r>
            <a:r>
              <a:rPr lang="en-GB" sz="5400" b="1"/>
              <a:t>SGDregressor()</a:t>
            </a:r>
            <a:r>
              <a:rPr lang="en-GB" sz="5400"/>
              <a:t> – the gradient of the cost (loss) is estimated each sample at a time and the model is updated along the way with a decreasing steplength (aka learning rate) – </a:t>
            </a:r>
            <a:r>
              <a:rPr lang="en-GB" sz="5400">
                <a:highlight>
                  <a:srgbClr val="FFFFE1"/>
                </a:highlight>
              </a:rPr>
              <a:t>cf. notebook</a:t>
            </a:r>
          </a:p>
        </p:txBody>
      </p:sp>
    </p:spTree>
    <p:extLst>
      <p:ext uri="{BB962C8B-B14F-4D97-AF65-F5344CB8AC3E}">
        <p14:creationId xmlns:p14="http://schemas.microsoft.com/office/powerpoint/2010/main" val="1473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r="2646"/>
          <a:stretch>
            <a:fillRect/>
          </a:stretch>
        </p:blipFill>
        <p:spPr>
          <a:xfrm>
            <a:off x="0" y="-17929"/>
            <a:ext cx="24377650" cy="12661267"/>
          </a:xfrm>
        </p:spPr>
      </p:pic>
      <p:sp>
        <p:nvSpPr>
          <p:cNvPr id="9" name="Rectangle 8"/>
          <p:cNvSpPr/>
          <p:nvPr/>
        </p:nvSpPr>
        <p:spPr>
          <a:xfrm>
            <a:off x="0" y="-17929"/>
            <a:ext cx="24377650" cy="12660905"/>
          </a:xfrm>
          <a:prstGeom prst="rect">
            <a:avLst/>
          </a:prstGeom>
          <a:gradFill flip="none" rotWithShape="1">
            <a:gsLst>
              <a:gs pos="22000">
                <a:srgbClr val="001334">
                  <a:alpha val="90000"/>
                </a:srgbClr>
              </a:gs>
              <a:gs pos="88000">
                <a:srgbClr val="002060">
                  <a:alpha val="78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3148160" y="464171"/>
            <a:ext cx="18147323" cy="398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9200" dirty="0">
                <a:solidFill>
                  <a:schemeClr val="bg1"/>
                </a:solidFill>
                <a:latin typeface="+mj-lt"/>
                <a:cs typeface="Lato Regular"/>
              </a:rPr>
              <a:t>QUESTIONS ?</a:t>
            </a:r>
          </a:p>
        </p:txBody>
      </p:sp>
      <p:sp>
        <p:nvSpPr>
          <p:cNvPr id="10" name="Freeform 767"/>
          <p:cNvSpPr>
            <a:spLocks noChangeArrowheads="1"/>
          </p:cNvSpPr>
          <p:nvPr/>
        </p:nvSpPr>
        <p:spPr bwMode="auto">
          <a:xfrm>
            <a:off x="10228700" y="8954061"/>
            <a:ext cx="3500074" cy="4779514"/>
          </a:xfrm>
          <a:custGeom>
            <a:avLst/>
            <a:gdLst>
              <a:gd name="T0" fmla="*/ 3435 w 4621"/>
              <a:gd name="T1" fmla="*/ 4364 h 6311"/>
              <a:gd name="T2" fmla="*/ 3435 w 4621"/>
              <a:gd name="T3" fmla="*/ 4364 h 6311"/>
              <a:gd name="T4" fmla="*/ 3807 w 4621"/>
              <a:gd name="T5" fmla="*/ 2758 h 6311"/>
              <a:gd name="T6" fmla="*/ 4223 w 4621"/>
              <a:gd name="T7" fmla="*/ 1830 h 6311"/>
              <a:gd name="T8" fmla="*/ 4568 w 4621"/>
              <a:gd name="T9" fmla="*/ 1075 h 6311"/>
              <a:gd name="T10" fmla="*/ 3922 w 4621"/>
              <a:gd name="T11" fmla="*/ 1702 h 6311"/>
              <a:gd name="T12" fmla="*/ 3410 w 4621"/>
              <a:gd name="T13" fmla="*/ 2150 h 6311"/>
              <a:gd name="T14" fmla="*/ 3608 w 4621"/>
              <a:gd name="T15" fmla="*/ 1299 h 6311"/>
              <a:gd name="T16" fmla="*/ 3698 w 4621"/>
              <a:gd name="T17" fmla="*/ 307 h 6311"/>
              <a:gd name="T18" fmla="*/ 3192 w 4621"/>
              <a:gd name="T19" fmla="*/ 1356 h 6311"/>
              <a:gd name="T20" fmla="*/ 2834 w 4621"/>
              <a:gd name="T21" fmla="*/ 1887 h 6311"/>
              <a:gd name="T22" fmla="*/ 2726 w 4621"/>
              <a:gd name="T23" fmla="*/ 1030 h 6311"/>
              <a:gd name="T24" fmla="*/ 2566 w 4621"/>
              <a:gd name="T25" fmla="*/ 6 h 6311"/>
              <a:gd name="T26" fmla="*/ 2304 w 4621"/>
              <a:gd name="T27" fmla="*/ 960 h 6311"/>
              <a:gd name="T28" fmla="*/ 2297 w 4621"/>
              <a:gd name="T29" fmla="*/ 1856 h 6311"/>
              <a:gd name="T30" fmla="*/ 1862 w 4621"/>
              <a:gd name="T31" fmla="*/ 979 h 6311"/>
              <a:gd name="T32" fmla="*/ 1337 w 4621"/>
              <a:gd name="T33" fmla="*/ 281 h 6311"/>
              <a:gd name="T34" fmla="*/ 1600 w 4621"/>
              <a:gd name="T35" fmla="*/ 1689 h 6311"/>
              <a:gd name="T36" fmla="*/ 1677 w 4621"/>
              <a:gd name="T37" fmla="*/ 2720 h 6311"/>
              <a:gd name="T38" fmla="*/ 915 w 4621"/>
              <a:gd name="T39" fmla="*/ 2585 h 6311"/>
              <a:gd name="T40" fmla="*/ 147 w 4621"/>
              <a:gd name="T41" fmla="*/ 2540 h 6311"/>
              <a:gd name="T42" fmla="*/ 153 w 4621"/>
              <a:gd name="T43" fmla="*/ 2848 h 6311"/>
              <a:gd name="T44" fmla="*/ 608 w 4621"/>
              <a:gd name="T45" fmla="*/ 3020 h 6311"/>
              <a:gd name="T46" fmla="*/ 1382 w 4621"/>
              <a:gd name="T47" fmla="*/ 3686 h 6311"/>
              <a:gd name="T48" fmla="*/ 1990 w 4621"/>
              <a:gd name="T49" fmla="*/ 4313 h 6311"/>
              <a:gd name="T50" fmla="*/ 2086 w 4621"/>
              <a:gd name="T51" fmla="*/ 5420 h 6311"/>
              <a:gd name="T52" fmla="*/ 2080 w 4621"/>
              <a:gd name="T53" fmla="*/ 6310 h 6311"/>
              <a:gd name="T54" fmla="*/ 3333 w 4621"/>
              <a:gd name="T55" fmla="*/ 6310 h 6311"/>
              <a:gd name="T56" fmla="*/ 3435 w 4621"/>
              <a:gd name="T57" fmla="*/ 4364 h 6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21" h="6311">
                <a:moveTo>
                  <a:pt x="3435" y="4364"/>
                </a:moveTo>
                <a:lnTo>
                  <a:pt x="3435" y="4364"/>
                </a:lnTo>
                <a:cubicBezTo>
                  <a:pt x="3794" y="3641"/>
                  <a:pt x="3730" y="3161"/>
                  <a:pt x="3807" y="2758"/>
                </a:cubicBezTo>
                <a:cubicBezTo>
                  <a:pt x="3884" y="2355"/>
                  <a:pt x="4108" y="1996"/>
                  <a:pt x="4223" y="1830"/>
                </a:cubicBezTo>
                <a:cubicBezTo>
                  <a:pt x="4363" y="1631"/>
                  <a:pt x="4620" y="1196"/>
                  <a:pt x="4568" y="1075"/>
                </a:cubicBezTo>
                <a:cubicBezTo>
                  <a:pt x="4466" y="832"/>
                  <a:pt x="4140" y="1395"/>
                  <a:pt x="3922" y="1702"/>
                </a:cubicBezTo>
                <a:cubicBezTo>
                  <a:pt x="3698" y="2003"/>
                  <a:pt x="3487" y="2163"/>
                  <a:pt x="3410" y="2150"/>
                </a:cubicBezTo>
                <a:cubicBezTo>
                  <a:pt x="3340" y="2131"/>
                  <a:pt x="3493" y="1696"/>
                  <a:pt x="3608" y="1299"/>
                </a:cubicBezTo>
                <a:cubicBezTo>
                  <a:pt x="3800" y="646"/>
                  <a:pt x="3909" y="358"/>
                  <a:pt x="3698" y="307"/>
                </a:cubicBezTo>
                <a:cubicBezTo>
                  <a:pt x="3442" y="249"/>
                  <a:pt x="3333" y="966"/>
                  <a:pt x="3192" y="1356"/>
                </a:cubicBezTo>
                <a:cubicBezTo>
                  <a:pt x="3058" y="1715"/>
                  <a:pt x="2968" y="1900"/>
                  <a:pt x="2834" y="1887"/>
                </a:cubicBezTo>
                <a:cubicBezTo>
                  <a:pt x="2776" y="1881"/>
                  <a:pt x="2739" y="1606"/>
                  <a:pt x="2726" y="1030"/>
                </a:cubicBezTo>
                <a:cubicBezTo>
                  <a:pt x="2713" y="185"/>
                  <a:pt x="2694" y="0"/>
                  <a:pt x="2566" y="6"/>
                </a:cubicBezTo>
                <a:cubicBezTo>
                  <a:pt x="2265" y="19"/>
                  <a:pt x="2323" y="524"/>
                  <a:pt x="2304" y="960"/>
                </a:cubicBezTo>
                <a:cubicBezTo>
                  <a:pt x="2291" y="1395"/>
                  <a:pt x="2336" y="1843"/>
                  <a:pt x="2297" y="1856"/>
                </a:cubicBezTo>
                <a:cubicBezTo>
                  <a:pt x="2137" y="1932"/>
                  <a:pt x="2022" y="1382"/>
                  <a:pt x="1862" y="979"/>
                </a:cubicBezTo>
                <a:cubicBezTo>
                  <a:pt x="1702" y="582"/>
                  <a:pt x="1587" y="19"/>
                  <a:pt x="1337" y="281"/>
                </a:cubicBezTo>
                <a:cubicBezTo>
                  <a:pt x="1165" y="467"/>
                  <a:pt x="1408" y="1222"/>
                  <a:pt x="1600" y="1689"/>
                </a:cubicBezTo>
                <a:cubicBezTo>
                  <a:pt x="1785" y="2150"/>
                  <a:pt x="1869" y="2527"/>
                  <a:pt x="1677" y="2720"/>
                </a:cubicBezTo>
                <a:cubicBezTo>
                  <a:pt x="1408" y="2982"/>
                  <a:pt x="1229" y="2783"/>
                  <a:pt x="915" y="2585"/>
                </a:cubicBezTo>
                <a:cubicBezTo>
                  <a:pt x="595" y="2387"/>
                  <a:pt x="294" y="2374"/>
                  <a:pt x="147" y="2540"/>
                </a:cubicBezTo>
                <a:cubicBezTo>
                  <a:pt x="0" y="2713"/>
                  <a:pt x="70" y="2879"/>
                  <a:pt x="153" y="2848"/>
                </a:cubicBezTo>
                <a:cubicBezTo>
                  <a:pt x="237" y="2816"/>
                  <a:pt x="352" y="2854"/>
                  <a:pt x="608" y="3020"/>
                </a:cubicBezTo>
                <a:cubicBezTo>
                  <a:pt x="864" y="3187"/>
                  <a:pt x="998" y="3462"/>
                  <a:pt x="1382" y="3686"/>
                </a:cubicBezTo>
                <a:cubicBezTo>
                  <a:pt x="1772" y="3910"/>
                  <a:pt x="1881" y="4044"/>
                  <a:pt x="1990" y="4313"/>
                </a:cubicBezTo>
                <a:cubicBezTo>
                  <a:pt x="2099" y="4582"/>
                  <a:pt x="2086" y="5420"/>
                  <a:pt x="2086" y="5420"/>
                </a:cubicBezTo>
                <a:cubicBezTo>
                  <a:pt x="2086" y="5715"/>
                  <a:pt x="2086" y="6009"/>
                  <a:pt x="2080" y="6310"/>
                </a:cubicBezTo>
                <a:cubicBezTo>
                  <a:pt x="3333" y="6310"/>
                  <a:pt x="3333" y="6310"/>
                  <a:pt x="3333" y="6310"/>
                </a:cubicBezTo>
                <a:cubicBezTo>
                  <a:pt x="3378" y="5126"/>
                  <a:pt x="3435" y="4364"/>
                  <a:pt x="3435" y="436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768"/>
          <p:cNvSpPr>
            <a:spLocks noChangeArrowheads="1"/>
          </p:cNvSpPr>
          <p:nvPr/>
        </p:nvSpPr>
        <p:spPr bwMode="auto">
          <a:xfrm>
            <a:off x="6970246" y="7622909"/>
            <a:ext cx="3576887" cy="2835644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769"/>
          <p:cNvSpPr>
            <a:spLocks noChangeArrowheads="1"/>
          </p:cNvSpPr>
          <p:nvPr/>
        </p:nvSpPr>
        <p:spPr bwMode="auto">
          <a:xfrm>
            <a:off x="7373202" y="4273077"/>
            <a:ext cx="5710997" cy="4876375"/>
          </a:xfrm>
          <a:custGeom>
            <a:avLst/>
            <a:gdLst>
              <a:gd name="T0" fmla="*/ 4653 w 7540"/>
              <a:gd name="T1" fmla="*/ 0 h 6439"/>
              <a:gd name="T2" fmla="*/ 4653 w 7540"/>
              <a:gd name="T3" fmla="*/ 0 h 6439"/>
              <a:gd name="T4" fmla="*/ 3014 w 7540"/>
              <a:gd name="T5" fmla="*/ 454 h 6439"/>
              <a:gd name="T6" fmla="*/ 1408 w 7540"/>
              <a:gd name="T7" fmla="*/ 4684 h 6439"/>
              <a:gd name="T8" fmla="*/ 3200 w 7540"/>
              <a:gd name="T9" fmla="*/ 5823 h 6439"/>
              <a:gd name="T10" fmla="*/ 4166 w 7540"/>
              <a:gd name="T11" fmla="*/ 5497 h 6439"/>
              <a:gd name="T12" fmla="*/ 4307 w 7540"/>
              <a:gd name="T13" fmla="*/ 5471 h 6439"/>
              <a:gd name="T14" fmla="*/ 4870 w 7540"/>
              <a:gd name="T15" fmla="*/ 6438 h 6439"/>
              <a:gd name="T16" fmla="*/ 5517 w 7540"/>
              <a:gd name="T17" fmla="*/ 4793 h 6439"/>
              <a:gd name="T18" fmla="*/ 6765 w 7540"/>
              <a:gd name="T19" fmla="*/ 1484 h 6439"/>
              <a:gd name="T20" fmla="*/ 4653 w 7540"/>
              <a:gd name="T21" fmla="*/ 0 h 6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40" h="6439">
                <a:moveTo>
                  <a:pt x="4653" y="0"/>
                </a:moveTo>
                <a:lnTo>
                  <a:pt x="4653" y="0"/>
                </a:lnTo>
                <a:cubicBezTo>
                  <a:pt x="4051" y="0"/>
                  <a:pt x="3456" y="198"/>
                  <a:pt x="3014" y="454"/>
                </a:cubicBezTo>
                <a:cubicBezTo>
                  <a:pt x="1978" y="1062"/>
                  <a:pt x="0" y="2745"/>
                  <a:pt x="1408" y="4684"/>
                </a:cubicBezTo>
                <a:cubicBezTo>
                  <a:pt x="2061" y="5580"/>
                  <a:pt x="2701" y="5823"/>
                  <a:pt x="3200" y="5823"/>
                </a:cubicBezTo>
                <a:cubicBezTo>
                  <a:pt x="3776" y="5823"/>
                  <a:pt x="4166" y="5497"/>
                  <a:pt x="4166" y="5497"/>
                </a:cubicBezTo>
                <a:cubicBezTo>
                  <a:pt x="4166" y="5497"/>
                  <a:pt x="4224" y="5471"/>
                  <a:pt x="4307" y="5471"/>
                </a:cubicBezTo>
                <a:cubicBezTo>
                  <a:pt x="4486" y="5471"/>
                  <a:pt x="4781" y="5599"/>
                  <a:pt x="4870" y="6438"/>
                </a:cubicBezTo>
                <a:cubicBezTo>
                  <a:pt x="4870" y="6438"/>
                  <a:pt x="5721" y="5363"/>
                  <a:pt x="5517" y="4793"/>
                </a:cubicBezTo>
                <a:cubicBezTo>
                  <a:pt x="5517" y="4793"/>
                  <a:pt x="7539" y="3411"/>
                  <a:pt x="6765" y="1484"/>
                </a:cubicBezTo>
                <a:cubicBezTo>
                  <a:pt x="6317" y="377"/>
                  <a:pt x="5478" y="0"/>
                  <a:pt x="4653" y="0"/>
                </a:cubicBezTo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770"/>
          <p:cNvSpPr>
            <a:spLocks noChangeArrowheads="1"/>
          </p:cNvSpPr>
          <p:nvPr/>
        </p:nvSpPr>
        <p:spPr bwMode="auto">
          <a:xfrm>
            <a:off x="10204998" y="4694423"/>
            <a:ext cx="4254860" cy="4014659"/>
          </a:xfrm>
          <a:custGeom>
            <a:avLst/>
            <a:gdLst>
              <a:gd name="T0" fmla="*/ 3040 w 5620"/>
              <a:gd name="T1" fmla="*/ 0 h 5300"/>
              <a:gd name="T2" fmla="*/ 3040 w 5620"/>
              <a:gd name="T3" fmla="*/ 0 h 5300"/>
              <a:gd name="T4" fmla="*/ 1459 w 5620"/>
              <a:gd name="T5" fmla="*/ 378 h 5300"/>
              <a:gd name="T6" fmla="*/ 576 w 5620"/>
              <a:gd name="T7" fmla="*/ 2873 h 5300"/>
              <a:gd name="T8" fmla="*/ 2739 w 5620"/>
              <a:gd name="T9" fmla="*/ 4505 h 5300"/>
              <a:gd name="T10" fmla="*/ 2758 w 5620"/>
              <a:gd name="T11" fmla="*/ 4505 h 5300"/>
              <a:gd name="T12" fmla="*/ 2349 w 5620"/>
              <a:gd name="T13" fmla="*/ 5299 h 5300"/>
              <a:gd name="T14" fmla="*/ 5516 w 5620"/>
              <a:gd name="T15" fmla="*/ 2118 h 5300"/>
              <a:gd name="T16" fmla="*/ 3040 w 5620"/>
              <a:gd name="T17" fmla="*/ 0 h 5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0" h="5300">
                <a:moveTo>
                  <a:pt x="3040" y="0"/>
                </a:moveTo>
                <a:lnTo>
                  <a:pt x="3040" y="0"/>
                </a:lnTo>
                <a:cubicBezTo>
                  <a:pt x="2483" y="0"/>
                  <a:pt x="1913" y="134"/>
                  <a:pt x="1459" y="378"/>
                </a:cubicBezTo>
                <a:cubicBezTo>
                  <a:pt x="0" y="1152"/>
                  <a:pt x="576" y="2873"/>
                  <a:pt x="576" y="2873"/>
                </a:cubicBezTo>
                <a:cubicBezTo>
                  <a:pt x="857" y="4461"/>
                  <a:pt x="2540" y="4505"/>
                  <a:pt x="2739" y="4505"/>
                </a:cubicBezTo>
                <a:cubicBezTo>
                  <a:pt x="2752" y="4505"/>
                  <a:pt x="2758" y="4505"/>
                  <a:pt x="2758" y="4505"/>
                </a:cubicBezTo>
                <a:cubicBezTo>
                  <a:pt x="2688" y="4858"/>
                  <a:pt x="2349" y="5299"/>
                  <a:pt x="2349" y="5299"/>
                </a:cubicBezTo>
                <a:cubicBezTo>
                  <a:pt x="2617" y="5299"/>
                  <a:pt x="5619" y="4294"/>
                  <a:pt x="5516" y="2118"/>
                </a:cubicBezTo>
                <a:cubicBezTo>
                  <a:pt x="5440" y="627"/>
                  <a:pt x="4249" y="0"/>
                  <a:pt x="3040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771"/>
          <p:cNvSpPr>
            <a:spLocks noChangeArrowheads="1"/>
          </p:cNvSpPr>
          <p:nvPr/>
        </p:nvSpPr>
        <p:spPr bwMode="auto">
          <a:xfrm>
            <a:off x="12542833" y="6280406"/>
            <a:ext cx="3834049" cy="2869046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772"/>
          <p:cNvSpPr>
            <a:spLocks noChangeArrowheads="1"/>
          </p:cNvSpPr>
          <p:nvPr/>
        </p:nvSpPr>
        <p:spPr bwMode="auto">
          <a:xfrm>
            <a:off x="13784955" y="8148525"/>
            <a:ext cx="2421329" cy="1890430"/>
          </a:xfrm>
          <a:custGeom>
            <a:avLst/>
            <a:gdLst>
              <a:gd name="T0" fmla="*/ 1293 w 3195"/>
              <a:gd name="T1" fmla="*/ 0 h 2497"/>
              <a:gd name="T2" fmla="*/ 1293 w 3195"/>
              <a:gd name="T3" fmla="*/ 0 h 2497"/>
              <a:gd name="T4" fmla="*/ 262 w 3195"/>
              <a:gd name="T5" fmla="*/ 711 h 2497"/>
              <a:gd name="T6" fmla="*/ 474 w 3195"/>
              <a:gd name="T7" fmla="*/ 1856 h 2497"/>
              <a:gd name="T8" fmla="*/ 77 w 3195"/>
              <a:gd name="T9" fmla="*/ 2067 h 2497"/>
              <a:gd name="T10" fmla="*/ 1350 w 3195"/>
              <a:gd name="T11" fmla="*/ 2496 h 2497"/>
              <a:gd name="T12" fmla="*/ 2221 w 3195"/>
              <a:gd name="T13" fmla="*/ 2195 h 2497"/>
              <a:gd name="T14" fmla="*/ 1984 w 3195"/>
              <a:gd name="T15" fmla="*/ 147 h 2497"/>
              <a:gd name="T16" fmla="*/ 1293 w 3195"/>
              <a:gd name="T17" fmla="*/ 0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5" h="2497">
                <a:moveTo>
                  <a:pt x="1293" y="0"/>
                </a:moveTo>
                <a:lnTo>
                  <a:pt x="1293" y="0"/>
                </a:lnTo>
                <a:cubicBezTo>
                  <a:pt x="832" y="0"/>
                  <a:pt x="442" y="231"/>
                  <a:pt x="262" y="711"/>
                </a:cubicBezTo>
                <a:cubicBezTo>
                  <a:pt x="0" y="1415"/>
                  <a:pt x="474" y="1856"/>
                  <a:pt x="474" y="1856"/>
                </a:cubicBezTo>
                <a:cubicBezTo>
                  <a:pt x="422" y="2061"/>
                  <a:pt x="77" y="2067"/>
                  <a:pt x="77" y="2067"/>
                </a:cubicBezTo>
                <a:cubicBezTo>
                  <a:pt x="77" y="2067"/>
                  <a:pt x="672" y="2496"/>
                  <a:pt x="1350" y="2496"/>
                </a:cubicBezTo>
                <a:cubicBezTo>
                  <a:pt x="1638" y="2496"/>
                  <a:pt x="1939" y="2419"/>
                  <a:pt x="2221" y="2195"/>
                </a:cubicBezTo>
                <a:cubicBezTo>
                  <a:pt x="3194" y="1018"/>
                  <a:pt x="2720" y="455"/>
                  <a:pt x="1984" y="147"/>
                </a:cubicBezTo>
                <a:cubicBezTo>
                  <a:pt x="1747" y="51"/>
                  <a:pt x="1510" y="0"/>
                  <a:pt x="1293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DAFC78-018D-5824-14A4-B421F9014335}"/>
              </a:ext>
            </a:extLst>
          </p:cNvPr>
          <p:cNvGrpSpPr/>
          <p:nvPr/>
        </p:nvGrpSpPr>
        <p:grpSpPr>
          <a:xfrm>
            <a:off x="13958047" y="5665694"/>
            <a:ext cx="10446498" cy="6964333"/>
            <a:chOff x="13931153" y="5692588"/>
            <a:chExt cx="10446498" cy="696433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907EA26-0DB8-F693-1F53-5E082F223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1153" y="5692588"/>
              <a:ext cx="10446498" cy="696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32BDAD-7ECC-A0F7-F78E-F4D940B2F722}"/>
                </a:ext>
              </a:extLst>
            </p:cNvPr>
            <p:cNvSpPr txBox="1"/>
            <p:nvPr/>
          </p:nvSpPr>
          <p:spPr>
            <a:xfrm>
              <a:off x="14278410" y="12117615"/>
              <a:ext cx="10099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/>
                <a:t>F</a:t>
              </a:r>
              <a:r>
                <a:rPr lang="en-CH" sz="2400"/>
                <a:t>rom </a:t>
              </a:r>
              <a:r>
                <a:rPr lang="en-GB" sz="2400">
                  <a:hlinkClick r:id="rId4"/>
                </a:rPr>
                <a:t>https://muthu.co/linear-regression-using-gradient-descent-algorithm/</a:t>
              </a:r>
              <a:endParaRPr lang="en-CH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01F480-4DD7-074E-8AC0-D1C83E1BCC88}"/>
              </a:ext>
            </a:extLst>
          </p:cNvPr>
          <p:cNvSpPr txBox="1"/>
          <p:nvPr/>
        </p:nvSpPr>
        <p:spPr>
          <a:xfrm>
            <a:off x="6777014" y="703677"/>
            <a:ext cx="1082363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What is wrong with OLS?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FC2BF-84DB-AC4A-A91B-61517FAD77A5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20ACD-6813-7910-2ACB-D4D05CFAE8ED}"/>
              </a:ext>
            </a:extLst>
          </p:cNvPr>
          <p:cNvSpPr txBox="1"/>
          <p:nvPr/>
        </p:nvSpPr>
        <p:spPr>
          <a:xfrm>
            <a:off x="1320800" y="2669504"/>
            <a:ext cx="21915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u="sng"/>
              <a:t>Nothing</a:t>
            </a:r>
            <a:r>
              <a:rPr lang="en-US" sz="4800" b="1"/>
              <a:t>!</a:t>
            </a:r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4800" b="1"/>
              <a:t>Gradient Descent </a:t>
            </a:r>
            <a:r>
              <a:rPr lang="en-US" sz="4800"/>
              <a:t>is more general in that it can apply to </a:t>
            </a:r>
            <a:r>
              <a:rPr lang="en-US" sz="4800" b="1"/>
              <a:t>any optimization problem </a:t>
            </a:r>
            <a:r>
              <a:rPr lang="en-US" sz="4800"/>
              <a:t>by an </a:t>
            </a:r>
            <a:r>
              <a:rPr lang="en-US" sz="4800" b="1"/>
              <a:t>iterative</a:t>
            </a:r>
            <a:r>
              <a:rPr lang="en-US" sz="4800"/>
              <a:t> process</a:t>
            </a:r>
            <a:endParaRPr lang="en-CH" sz="4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C41B5-7D40-E7F0-71FD-251A7F8E14C4}"/>
              </a:ext>
            </a:extLst>
          </p:cNvPr>
          <p:cNvSpPr txBox="1"/>
          <p:nvPr/>
        </p:nvSpPr>
        <p:spPr>
          <a:xfrm>
            <a:off x="1320799" y="4461026"/>
            <a:ext cx="22159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/>
              <a:t>The </a:t>
            </a:r>
            <a:r>
              <a:rPr lang="en-GB" sz="4800" b="1"/>
              <a:t>gradient descent algorithm </a:t>
            </a:r>
            <a:r>
              <a:rPr lang="en-GB" sz="4800"/>
              <a:t>is a local optimization method where - at each step - we employ the </a:t>
            </a:r>
            <a:r>
              <a:rPr lang="en-GB" sz="4800" b="1"/>
              <a:t>negative gradient </a:t>
            </a:r>
            <a:r>
              <a:rPr lang="en-GB" sz="4800"/>
              <a:t>as our descent direction</a:t>
            </a:r>
            <a:endParaRPr lang="en-CH" sz="4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C27DCF-0C27-87CC-1AB0-5C206031DD85}"/>
              </a:ext>
            </a:extLst>
          </p:cNvPr>
          <p:cNvGrpSpPr/>
          <p:nvPr/>
        </p:nvGrpSpPr>
        <p:grpSpPr>
          <a:xfrm>
            <a:off x="2207842" y="7792891"/>
            <a:ext cx="12153615" cy="1446550"/>
            <a:chOff x="2124635" y="7631527"/>
            <a:chExt cx="12153615" cy="14465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2BC87F-6729-7CEC-AA7D-227CA6570EA7}"/>
                </a:ext>
              </a:extLst>
            </p:cNvPr>
            <p:cNvGrpSpPr/>
            <p:nvPr/>
          </p:nvGrpSpPr>
          <p:grpSpPr>
            <a:xfrm>
              <a:off x="2124635" y="7631527"/>
              <a:ext cx="12153615" cy="1446550"/>
              <a:chOff x="432995" y="7581842"/>
              <a:chExt cx="12153615" cy="144655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11C964-4B5A-4594-24F9-E49C8EDED75C}"/>
                  </a:ext>
                </a:extLst>
              </p:cNvPr>
              <p:cNvSpPr txBox="1"/>
              <p:nvPr/>
            </p:nvSpPr>
            <p:spPr>
              <a:xfrm>
                <a:off x="432995" y="7581842"/>
                <a:ext cx="1215361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400"/>
                  <a:t>We start with a random parameter vector</a:t>
                </a:r>
              </a:p>
              <a:p>
                <a:r>
                  <a:rPr lang="en-GB" sz="4400"/>
                  <a:t>At each step, we obtain a new parameter vector </a:t>
                </a:r>
                <a:endParaRPr lang="en-CH" sz="440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7BF7E91-3086-1E76-0CB8-17024F11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91038" y="8261474"/>
                <a:ext cx="795572" cy="583419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7433ED-0F27-4694-45BD-738830904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20244" y="7677247"/>
              <a:ext cx="764540" cy="56896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4329FF3-5D25-107E-9AF3-1F1C61C60569}"/>
              </a:ext>
            </a:extLst>
          </p:cNvPr>
          <p:cNvSpPr txBox="1"/>
          <p:nvPr/>
        </p:nvSpPr>
        <p:spPr>
          <a:xfrm>
            <a:off x="15720092" y="6824703"/>
            <a:ext cx="3461204" cy="646331"/>
          </a:xfrm>
          <a:prstGeom prst="rect">
            <a:avLst/>
          </a:prstGeom>
          <a:solidFill>
            <a:srgbClr val="FFBA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GB"/>
              <a:t>l</a:t>
            </a:r>
            <a:r>
              <a:rPr lang="en-CH"/>
              <a:t>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40634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C8173C-B4BC-2808-2CCC-513D0E0D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14" y="5658779"/>
            <a:ext cx="15200619" cy="6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C654-D22F-B389-5FC5-196E04978E44}"/>
              </a:ext>
            </a:extLst>
          </p:cNvPr>
          <p:cNvSpPr txBox="1"/>
          <p:nvPr/>
        </p:nvSpPr>
        <p:spPr>
          <a:xfrm>
            <a:off x="7806144" y="703677"/>
            <a:ext cx="8765377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A figurative drawing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FB1BB-9B77-8EBD-A5BD-1B572B899794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B1A61-0C0F-4280-DC0E-2AE96108CF8A}"/>
              </a:ext>
            </a:extLst>
          </p:cNvPr>
          <p:cNvSpPr txBox="1"/>
          <p:nvPr/>
        </p:nvSpPr>
        <p:spPr>
          <a:xfrm>
            <a:off x="1320800" y="3875492"/>
            <a:ext cx="214854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/>
              <a:t>The </a:t>
            </a:r>
            <a:r>
              <a:rPr lang="en-GB" sz="4800" b="1">
                <a:solidFill>
                  <a:srgbClr val="FF0000"/>
                </a:solidFill>
              </a:rPr>
              <a:t>negative</a:t>
            </a:r>
            <a:r>
              <a:rPr lang="en-GB" sz="4800" b="1"/>
              <a:t> gradient </a:t>
            </a:r>
            <a:r>
              <a:rPr lang="en-GB" sz="4800"/>
              <a:t>of the function provides an excellent and easily computed descent direction at each step of this local optimization method</a:t>
            </a:r>
            <a:endParaRPr lang="en-CH" sz="4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66DD5A-8BA5-061C-06FF-8773191B2C84}"/>
              </a:ext>
            </a:extLst>
          </p:cNvPr>
          <p:cNvGrpSpPr/>
          <p:nvPr/>
        </p:nvGrpSpPr>
        <p:grpSpPr>
          <a:xfrm>
            <a:off x="1320800" y="2830868"/>
            <a:ext cx="21915718" cy="830997"/>
            <a:chOff x="1320800" y="2669504"/>
            <a:chExt cx="21915718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1CF697-8F5B-05E4-C1F0-6860F71562D0}"/>
                </a:ext>
              </a:extLst>
            </p:cNvPr>
            <p:cNvSpPr txBox="1"/>
            <p:nvPr/>
          </p:nvSpPr>
          <p:spPr>
            <a:xfrm>
              <a:off x="1320800" y="2669504"/>
              <a:ext cx="2191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/>
                <a:t>Let</a:t>
              </a:r>
              <a:r>
                <a:rPr lang="en-CH" sz="4800"/>
                <a:t>’s consider a </a:t>
              </a:r>
              <a:r>
                <a:rPr lang="en-CH" sz="4800" b="1"/>
                <a:t>cost function</a:t>
              </a:r>
              <a:r>
                <a:rPr lang="en-CH" sz="4800"/>
                <a:t>             , for example the mean squared cost</a:t>
              </a:r>
              <a:endParaRPr lang="en-US" sz="4800" u="sn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0424C0-83C1-04B4-949C-ACD1C37D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1054" y="2738927"/>
              <a:ext cx="1309473" cy="69215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0F1DF3-C56A-EE9F-EED0-11CAA3AEC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973" y="6805106"/>
            <a:ext cx="4457700" cy="9779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964B7-D96D-A2BF-D49F-1B12E0B1B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3295" y="9907232"/>
            <a:ext cx="4457700" cy="9779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</p:pic>
    </p:spTree>
    <p:extLst>
      <p:ext uri="{BB962C8B-B14F-4D97-AF65-F5344CB8AC3E}">
        <p14:creationId xmlns:p14="http://schemas.microsoft.com/office/powerpoint/2010/main" val="5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CC654-D22F-B389-5FC5-196E04978E44}"/>
              </a:ext>
            </a:extLst>
          </p:cNvPr>
          <p:cNvSpPr txBox="1"/>
          <p:nvPr/>
        </p:nvSpPr>
        <p:spPr>
          <a:xfrm>
            <a:off x="8122647" y="703677"/>
            <a:ext cx="8132383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Iterative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FB1BB-9B77-8EBD-A5BD-1B572B899794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66DD5A-8BA5-061C-06FF-8773191B2C84}"/>
              </a:ext>
            </a:extLst>
          </p:cNvPr>
          <p:cNvGrpSpPr/>
          <p:nvPr/>
        </p:nvGrpSpPr>
        <p:grpSpPr>
          <a:xfrm>
            <a:off x="1240118" y="3289400"/>
            <a:ext cx="21915718" cy="830997"/>
            <a:chOff x="1320800" y="2669504"/>
            <a:chExt cx="21915718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1CF697-8F5B-05E4-C1F0-6860F71562D0}"/>
                </a:ext>
              </a:extLst>
            </p:cNvPr>
            <p:cNvSpPr txBox="1"/>
            <p:nvPr/>
          </p:nvSpPr>
          <p:spPr>
            <a:xfrm>
              <a:off x="1320800" y="2669504"/>
              <a:ext cx="2191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/>
                <a:t>Let</a:t>
              </a:r>
              <a:r>
                <a:rPr lang="en-CH" sz="4800"/>
                <a:t>’s consider a </a:t>
              </a:r>
              <a:r>
                <a:rPr lang="en-CH" sz="4800" b="1"/>
                <a:t>cost function</a:t>
              </a:r>
              <a:r>
                <a:rPr lang="en-CH" sz="4800"/>
                <a:t>             , for example the mean squared cost</a:t>
              </a:r>
              <a:endParaRPr lang="en-US" sz="4800" u="sn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0424C0-83C1-04B4-949C-ACD1C37D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81054" y="2738927"/>
              <a:ext cx="1309473" cy="6921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9065B99-A99B-4825-EB2F-859A1E76F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28" y="4709243"/>
            <a:ext cx="18395773" cy="24019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247B5B7-5E96-526E-B8FA-E465294D41C8}"/>
              </a:ext>
            </a:extLst>
          </p:cNvPr>
          <p:cNvGrpSpPr/>
          <p:nvPr/>
        </p:nvGrpSpPr>
        <p:grpSpPr>
          <a:xfrm>
            <a:off x="2905861" y="7646234"/>
            <a:ext cx="5633345" cy="3518274"/>
            <a:chOff x="1883885" y="7889796"/>
            <a:chExt cx="5633345" cy="35182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30383C-6482-7919-1776-D8791242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356" y="7889796"/>
              <a:ext cx="4101874" cy="351827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B161A0-B722-CB24-8AC3-0920F5B2DC24}"/>
                </a:ext>
              </a:extLst>
            </p:cNvPr>
            <p:cNvSpPr txBox="1"/>
            <p:nvPr/>
          </p:nvSpPr>
          <p:spPr>
            <a:xfrm>
              <a:off x="1883885" y="9180105"/>
              <a:ext cx="3062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/>
                <a:t>with</a:t>
              </a:r>
              <a:endParaRPr lang="en-US" sz="4800" u="sng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CA81F5-0424-F97E-265B-E6B2290B9747}"/>
              </a:ext>
            </a:extLst>
          </p:cNvPr>
          <p:cNvGrpSpPr/>
          <p:nvPr/>
        </p:nvGrpSpPr>
        <p:grpSpPr>
          <a:xfrm>
            <a:off x="12232225" y="5852399"/>
            <a:ext cx="12230138" cy="6729620"/>
            <a:chOff x="12757608" y="5952645"/>
            <a:chExt cx="11261671" cy="619672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D7ED75-8359-B46F-54BC-F3451F9F7D00}"/>
                </a:ext>
              </a:extLst>
            </p:cNvPr>
            <p:cNvGrpSpPr/>
            <p:nvPr/>
          </p:nvGrpSpPr>
          <p:grpSpPr>
            <a:xfrm>
              <a:off x="12881428" y="5952645"/>
              <a:ext cx="11137851" cy="6196724"/>
              <a:chOff x="12328570" y="5922257"/>
              <a:chExt cx="12188826" cy="6781451"/>
            </a:xfrm>
          </p:grpSpPr>
          <p:pic>
            <p:nvPicPr>
              <p:cNvPr id="16" name="Picture 2" descr="Gradient descent | Let's talk about science!">
                <a:extLst>
                  <a:ext uri="{FF2B5EF4-FFF2-40B4-BE49-F238E27FC236}">
                    <a16:creationId xmlns:a16="http://schemas.microsoft.com/office/drawing/2014/main" id="{E679EB82-F944-EAC4-12F3-C812D30AF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8570" y="5922257"/>
                <a:ext cx="12188826" cy="6604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35003A-5F84-D78E-4E87-B073190CF61A}"/>
                  </a:ext>
                </a:extLst>
              </p:cNvPr>
              <p:cNvSpPr txBox="1"/>
              <p:nvPr/>
            </p:nvSpPr>
            <p:spPr>
              <a:xfrm>
                <a:off x="21172508" y="12242043"/>
                <a:ext cx="3182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Figure taken from </a:t>
                </a:r>
                <a:r>
                  <a:rPr lang="en-US" sz="2400">
                    <a:hlinkClick r:id="rId6"/>
                  </a:rPr>
                  <a:t>here</a:t>
                </a:r>
                <a:endParaRPr lang="en-CH" sz="240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89B8E21-DE3A-B59E-83A6-4E449C14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7608" y="6903049"/>
              <a:ext cx="899890" cy="47565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8FDB0-B23D-331E-FEF7-A68EDEC7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45764" y="10288802"/>
              <a:ext cx="1235683" cy="53163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D1C332-68F9-0E35-B996-47D2B267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21014" y="11621478"/>
              <a:ext cx="394539" cy="26828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762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9F8D6-EDF3-DF4E-4377-53A1CF374C27}"/>
              </a:ext>
            </a:extLst>
          </p:cNvPr>
          <p:cNvSpPr txBox="1"/>
          <p:nvPr/>
        </p:nvSpPr>
        <p:spPr>
          <a:xfrm>
            <a:off x="7595233" y="703677"/>
            <a:ext cx="918722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Animated illustration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FE330D-BF7E-13CF-3853-EB5CC9471520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4" name="animation_gd">
            <a:hlinkClick r:id="" action="ppaction://media"/>
            <a:extLst>
              <a:ext uri="{FF2B5EF4-FFF2-40B4-BE49-F238E27FC236}">
                <a16:creationId xmlns:a16="http://schemas.microsoft.com/office/drawing/2014/main" id="{5258A2E9-AEA2-51FD-CCDD-F1B98CBFF3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082" y="2776443"/>
            <a:ext cx="21951484" cy="97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73CE8-92D0-76C7-6FC9-DD1A52950957}"/>
              </a:ext>
            </a:extLst>
          </p:cNvPr>
          <p:cNvSpPr txBox="1"/>
          <p:nvPr/>
        </p:nvSpPr>
        <p:spPr>
          <a:xfrm>
            <a:off x="3338243" y="703677"/>
            <a:ext cx="17701220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Choice of steplength ⍺ </a:t>
            </a:r>
            <a:r>
              <a:rPr lang="en-US" sz="8000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(aka learning rate)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E5B45-8912-7EED-6D03-0994EC529803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4" name="animation_learningrate">
            <a:hlinkClick r:id="" action="ppaction://media"/>
            <a:extLst>
              <a:ext uri="{FF2B5EF4-FFF2-40B4-BE49-F238E27FC236}">
                <a16:creationId xmlns:a16="http://schemas.microsoft.com/office/drawing/2014/main" id="{9C60F361-8A92-3F70-CBAB-AA1E898B7F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8712" y="2695762"/>
            <a:ext cx="20620224" cy="91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837AE8C-0AE2-215F-2A65-B34058A8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40" y="4524742"/>
            <a:ext cx="18289366" cy="83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174AF7-5742-B013-9311-C999EE9C6FC5}"/>
              </a:ext>
            </a:extLst>
          </p:cNvPr>
          <p:cNvSpPr txBox="1"/>
          <p:nvPr/>
        </p:nvSpPr>
        <p:spPr>
          <a:xfrm>
            <a:off x="3865020" y="703677"/>
            <a:ext cx="16647663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Example #1</a:t>
            </a:r>
            <a:r>
              <a:rPr lang="en-US" sz="8000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: 2 variables, quadratic cost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9CFA2-28F8-CE1E-3D0E-292F40EF19C7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74AE7E-BA0C-494B-330E-6D693FECEDF4}"/>
              </a:ext>
            </a:extLst>
          </p:cNvPr>
          <p:cNvGrpSpPr/>
          <p:nvPr/>
        </p:nvGrpSpPr>
        <p:grpSpPr>
          <a:xfrm>
            <a:off x="1230964" y="2647696"/>
            <a:ext cx="21915718" cy="1588994"/>
            <a:chOff x="1230964" y="2809060"/>
            <a:chExt cx="21915718" cy="1588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ABE3E1-2128-DF72-961F-49E6E16A10FE}"/>
                </a:ext>
              </a:extLst>
            </p:cNvPr>
            <p:cNvSpPr txBox="1"/>
            <p:nvPr/>
          </p:nvSpPr>
          <p:spPr>
            <a:xfrm>
              <a:off x="1230964" y="3188059"/>
              <a:ext cx="2191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/>
                <a:t>Let</a:t>
              </a:r>
              <a:r>
                <a:rPr lang="en-CH" sz="4800"/>
                <a:t>’s consider                                                                   </a:t>
              </a:r>
              <a:r>
                <a:rPr lang="en-CH" sz="4800">
                  <a:sym typeface="Wingdings" pitchFamily="2" charset="2"/>
                </a:rPr>
                <a:t></a:t>
              </a:r>
              <a:endParaRPr lang="en-US" sz="4800" u="sng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D31683-3932-4FDC-124E-1846AE9B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111" y="3219776"/>
              <a:ext cx="7043425" cy="7723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8BC209-89AD-3987-4F3C-2CBF4174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22473" y="2809060"/>
              <a:ext cx="4547810" cy="1588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2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7DC371-F707-A3D0-43EB-BFE536A2D23F}"/>
              </a:ext>
            </a:extLst>
          </p:cNvPr>
          <p:cNvGrpSpPr/>
          <p:nvPr/>
        </p:nvGrpSpPr>
        <p:grpSpPr>
          <a:xfrm>
            <a:off x="1230964" y="2572575"/>
            <a:ext cx="21915718" cy="1794809"/>
            <a:chOff x="1230964" y="2518787"/>
            <a:chExt cx="21915718" cy="17948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22E843-AD72-39EA-3B74-C4C7B7E58417}"/>
                </a:ext>
              </a:extLst>
            </p:cNvPr>
            <p:cNvSpPr txBox="1"/>
            <p:nvPr/>
          </p:nvSpPr>
          <p:spPr>
            <a:xfrm>
              <a:off x="1230964" y="2972907"/>
              <a:ext cx="2191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/>
                <a:t>Let</a:t>
              </a:r>
              <a:r>
                <a:rPr lang="en-CH" sz="4800"/>
                <a:t>’s consider                                </a:t>
              </a:r>
              <a:r>
                <a:rPr lang="en-CH" sz="4800">
                  <a:sym typeface="Wingdings" pitchFamily="2" charset="2"/>
                </a:rPr>
                <a:t></a:t>
              </a:r>
              <a:endParaRPr lang="en-US" sz="4800" u="sn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5217FE-1828-6793-F1E6-7F2A996B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0833" y="3080483"/>
              <a:ext cx="2891304" cy="6523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BC6D68-808C-AE0B-7DF7-82F181108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7485" y="2518787"/>
              <a:ext cx="6751117" cy="179480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D2A0F6-4986-F7F9-4B6E-3123321C8EB9}"/>
              </a:ext>
            </a:extLst>
          </p:cNvPr>
          <p:cNvGrpSpPr/>
          <p:nvPr/>
        </p:nvGrpSpPr>
        <p:grpSpPr>
          <a:xfrm>
            <a:off x="3082992" y="4470925"/>
            <a:ext cx="18211665" cy="8073838"/>
            <a:chOff x="3082992" y="4470925"/>
            <a:chExt cx="18211665" cy="8073838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343697B2-CD46-0EE1-AB9A-1EF031274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92" y="4470925"/>
              <a:ext cx="18211665" cy="807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4C2693-95BC-E4F5-8623-A4F66D743390}"/>
                </a:ext>
              </a:extLst>
            </p:cNvPr>
            <p:cNvSpPr txBox="1"/>
            <p:nvPr/>
          </p:nvSpPr>
          <p:spPr>
            <a:xfrm>
              <a:off x="7718611" y="6565612"/>
              <a:ext cx="1454244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3200"/>
                <a:t>F</a:t>
              </a:r>
              <a:r>
                <a:rPr lang="en-CH" sz="3200"/>
                <a:t>ixed ⍺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C0DDF-9E6B-BB6E-1B62-6042001D3061}"/>
                </a:ext>
              </a:extLst>
            </p:cNvPr>
            <p:cNvSpPr txBox="1"/>
            <p:nvPr/>
          </p:nvSpPr>
          <p:spPr>
            <a:xfrm>
              <a:off x="15697200" y="6565612"/>
              <a:ext cx="3382657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H" sz="3200"/>
                <a:t>⍺ decreases with k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669DC3-F7FE-E02B-C9F7-2F7B98144012}"/>
              </a:ext>
            </a:extLst>
          </p:cNvPr>
          <p:cNvSpPr/>
          <p:nvPr/>
        </p:nvSpPr>
        <p:spPr>
          <a:xfrm>
            <a:off x="12188825" y="4470925"/>
            <a:ext cx="9407151" cy="807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DEAB0-CF63-E409-BA93-7050A650C7BE}"/>
              </a:ext>
            </a:extLst>
          </p:cNvPr>
          <p:cNvSpPr txBox="1"/>
          <p:nvPr/>
        </p:nvSpPr>
        <p:spPr>
          <a:xfrm>
            <a:off x="4217971" y="703677"/>
            <a:ext cx="15941764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Example #2</a:t>
            </a:r>
            <a:r>
              <a:rPr lang="en-US" sz="8000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: 1 variable, absolute cost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67766-B84D-0FDE-5290-E93191E55F23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7DC371-F707-A3D0-43EB-BFE536A2D23F}"/>
              </a:ext>
            </a:extLst>
          </p:cNvPr>
          <p:cNvGrpSpPr/>
          <p:nvPr/>
        </p:nvGrpSpPr>
        <p:grpSpPr>
          <a:xfrm>
            <a:off x="1230964" y="2572575"/>
            <a:ext cx="21915718" cy="1794809"/>
            <a:chOff x="1230964" y="2518787"/>
            <a:chExt cx="21915718" cy="17948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22E843-AD72-39EA-3B74-C4C7B7E58417}"/>
                </a:ext>
              </a:extLst>
            </p:cNvPr>
            <p:cNvSpPr txBox="1"/>
            <p:nvPr/>
          </p:nvSpPr>
          <p:spPr>
            <a:xfrm>
              <a:off x="1230964" y="2972907"/>
              <a:ext cx="2191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/>
                <a:t>Let</a:t>
              </a:r>
              <a:r>
                <a:rPr lang="en-CH" sz="4800"/>
                <a:t>’s consider                                </a:t>
              </a:r>
              <a:r>
                <a:rPr lang="en-CH" sz="4800">
                  <a:sym typeface="Wingdings" pitchFamily="2" charset="2"/>
                </a:rPr>
                <a:t></a:t>
              </a:r>
              <a:endParaRPr lang="en-US" sz="4800" u="sn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5217FE-1828-6793-F1E6-7F2A996B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0833" y="3080483"/>
              <a:ext cx="2891304" cy="6523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BC6D68-808C-AE0B-7DF7-82F181108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7485" y="2518787"/>
              <a:ext cx="6751117" cy="179480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D2A0F6-4986-F7F9-4B6E-3123321C8EB9}"/>
              </a:ext>
            </a:extLst>
          </p:cNvPr>
          <p:cNvGrpSpPr/>
          <p:nvPr/>
        </p:nvGrpSpPr>
        <p:grpSpPr>
          <a:xfrm>
            <a:off x="3082992" y="4470925"/>
            <a:ext cx="18211665" cy="8073838"/>
            <a:chOff x="3082992" y="4470925"/>
            <a:chExt cx="18211665" cy="8073838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343697B2-CD46-0EE1-AB9A-1EF031274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92" y="4470925"/>
              <a:ext cx="18211665" cy="807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4C2693-95BC-E4F5-8623-A4F66D743390}"/>
                </a:ext>
              </a:extLst>
            </p:cNvPr>
            <p:cNvSpPr txBox="1"/>
            <p:nvPr/>
          </p:nvSpPr>
          <p:spPr>
            <a:xfrm>
              <a:off x="7718611" y="6565612"/>
              <a:ext cx="1454244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3200"/>
                <a:t>F</a:t>
              </a:r>
              <a:r>
                <a:rPr lang="en-CH" sz="3200"/>
                <a:t>ixed ⍺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C0DDF-9E6B-BB6E-1B62-6042001D3061}"/>
                </a:ext>
              </a:extLst>
            </p:cNvPr>
            <p:cNvSpPr txBox="1"/>
            <p:nvPr/>
          </p:nvSpPr>
          <p:spPr>
            <a:xfrm>
              <a:off x="15697200" y="6565612"/>
              <a:ext cx="3382657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H" sz="3200"/>
                <a:t>⍺ decreases with 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FDE666-8A75-613B-7932-C042A8C592BE}"/>
              </a:ext>
            </a:extLst>
          </p:cNvPr>
          <p:cNvSpPr txBox="1"/>
          <p:nvPr/>
        </p:nvSpPr>
        <p:spPr>
          <a:xfrm>
            <a:off x="4217971" y="703677"/>
            <a:ext cx="15941764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Example #2</a:t>
            </a:r>
            <a:r>
              <a:rPr lang="en-US" sz="8000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: 1 variable, absolute cost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317C47-2597-0FD4-E273-A6F404D2C5C6}"/>
              </a:ext>
            </a:extLst>
          </p:cNvPr>
          <p:cNvSpPr/>
          <p:nvPr/>
        </p:nvSpPr>
        <p:spPr>
          <a:xfrm>
            <a:off x="11412305" y="210865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2">
      <a:dk1>
        <a:srgbClr val="051D41"/>
      </a:dk1>
      <a:lt1>
        <a:sysClr val="window" lastClr="FFFFFF"/>
      </a:lt1>
      <a:dk2>
        <a:srgbClr val="051D41"/>
      </a:dk2>
      <a:lt2>
        <a:srgbClr val="FFFFFF"/>
      </a:lt2>
      <a:accent1>
        <a:srgbClr val="051D41"/>
      </a:accent1>
      <a:accent2>
        <a:srgbClr val="AC2131"/>
      </a:accent2>
      <a:accent3>
        <a:srgbClr val="9D9D9D"/>
      </a:accent3>
      <a:accent4>
        <a:srgbClr val="374A67"/>
      </a:accent4>
      <a:accent5>
        <a:srgbClr val="BD4D5A"/>
      </a:accent5>
      <a:accent6>
        <a:srgbClr val="B1B1B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3">
    <a:dk1>
      <a:srgbClr val="000000"/>
    </a:dk1>
    <a:lt1>
      <a:srgbClr val="FFFFFF"/>
    </a:lt1>
    <a:dk2>
      <a:srgbClr val="BFB6AD"/>
    </a:dk2>
    <a:lt2>
      <a:srgbClr val="D3CEC7"/>
    </a:lt2>
    <a:accent1>
      <a:srgbClr val="005496"/>
    </a:accent1>
    <a:accent2>
      <a:srgbClr val="19A3DD"/>
    </a:accent2>
    <a:accent3>
      <a:srgbClr val="BFB6AD"/>
    </a:accent3>
    <a:accent4>
      <a:srgbClr val="00A3A6"/>
    </a:accent4>
    <a:accent5>
      <a:srgbClr val="647A84"/>
    </a:accent5>
    <a:accent6>
      <a:srgbClr val="00A94F"/>
    </a:accent6>
    <a:hlink>
      <a:srgbClr val="005496"/>
    </a:hlink>
    <a:folHlink>
      <a:srgbClr val="7A1D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52284</TotalTime>
  <Words>440</Words>
  <Application>Microsoft Macintosh PowerPoint</Application>
  <PresentationFormat>Custom</PresentationFormat>
  <Paragraphs>59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Lato</vt:lpstr>
      <vt:lpstr>Lato Light</vt:lpstr>
      <vt:lpstr>Raleway Light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Verscheure  Olivier</cp:lastModifiedBy>
  <cp:revision>2224</cp:revision>
  <dcterms:created xsi:type="dcterms:W3CDTF">2014-11-12T21:47:38Z</dcterms:created>
  <dcterms:modified xsi:type="dcterms:W3CDTF">2025-11-17T08:52:02Z</dcterms:modified>
</cp:coreProperties>
</file>